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71" r:id="rId2"/>
    <p:sldId id="472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257" r:id="rId11"/>
    <p:sldId id="370" r:id="rId12"/>
    <p:sldId id="467" r:id="rId13"/>
    <p:sldId id="258" r:id="rId14"/>
    <p:sldId id="264" r:id="rId15"/>
    <p:sldId id="265" r:id="rId16"/>
    <p:sldId id="270" r:id="rId17"/>
    <p:sldId id="367" r:id="rId18"/>
    <p:sldId id="272" r:id="rId19"/>
    <p:sldId id="334" r:id="rId20"/>
    <p:sldId id="333" r:id="rId21"/>
    <p:sldId id="388" r:id="rId22"/>
    <p:sldId id="431" r:id="rId23"/>
    <p:sldId id="468" r:id="rId24"/>
    <p:sldId id="432" r:id="rId25"/>
    <p:sldId id="433" r:id="rId26"/>
    <p:sldId id="434" r:id="rId27"/>
    <p:sldId id="435" r:id="rId28"/>
    <p:sldId id="469" r:id="rId29"/>
    <p:sldId id="436" r:id="rId30"/>
    <p:sldId id="437" r:id="rId31"/>
    <p:sldId id="438" r:id="rId32"/>
    <p:sldId id="480" r:id="rId33"/>
    <p:sldId id="481" r:id="rId34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97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95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093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791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84890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21868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58846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95824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8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3" autoAdjust="0"/>
    <p:restoredTop sz="94660"/>
  </p:normalViewPr>
  <p:slideViewPr>
    <p:cSldViewPr>
      <p:cViewPr>
        <p:scale>
          <a:sx n="60" d="100"/>
          <a:sy n="60" d="100"/>
        </p:scale>
        <p:origin x="97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93E6-ECD3-084A-8288-2E4E3E6432AE}" type="datetimeFigureOut">
              <a:rPr lang="es-ES" smtClean="0"/>
              <a:t>25/01/2017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444AF-4E9A-C043-8147-537458D504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53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969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938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8907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18759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4845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7814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0783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3752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782" indent="0" algn="ctr">
              <a:buNone/>
              <a:defRPr/>
            </a:lvl2pPr>
            <a:lvl3pPr marL="739561" indent="0" algn="ctr">
              <a:buNone/>
              <a:defRPr/>
            </a:lvl3pPr>
            <a:lvl4pPr marL="1109342" indent="0" algn="ctr">
              <a:buNone/>
              <a:defRPr/>
            </a:lvl4pPr>
            <a:lvl5pPr marL="1479122" indent="0" algn="ctr">
              <a:buNone/>
              <a:defRPr/>
            </a:lvl5pPr>
            <a:lvl6pPr marL="1848901" indent="0" algn="ctr">
              <a:buNone/>
              <a:defRPr/>
            </a:lvl6pPr>
            <a:lvl7pPr marL="2218681" indent="0" algn="ctr">
              <a:buNone/>
              <a:defRPr/>
            </a:lvl7pPr>
            <a:lvl8pPr marL="2588462" indent="0" algn="ctr">
              <a:buNone/>
              <a:defRPr/>
            </a:lvl8pPr>
            <a:lvl9pPr marL="2958242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35E5C-FCA0-3F40-A5DD-AF7119DB286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04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80A93-C204-694A-AC49-CD36BCEC5A2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08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3" y="274640"/>
            <a:ext cx="2057401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2550-1B91-1A4B-B4C1-253F3F22699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35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3" y="274640"/>
            <a:ext cx="8229601" cy="58515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69A3C-3480-8F4E-8844-60DFB410A90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099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2D96F-85CE-7C45-961B-0F5A1264C5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9782" indent="0">
              <a:buNone/>
              <a:defRPr sz="1400"/>
            </a:lvl2pPr>
            <a:lvl3pPr marL="739561" indent="0">
              <a:buNone/>
              <a:defRPr sz="1300"/>
            </a:lvl3pPr>
            <a:lvl4pPr marL="1109342" indent="0">
              <a:buNone/>
              <a:defRPr sz="1200"/>
            </a:lvl4pPr>
            <a:lvl5pPr marL="1479122" indent="0">
              <a:buNone/>
              <a:defRPr sz="1200"/>
            </a:lvl5pPr>
            <a:lvl6pPr marL="1848901" indent="0">
              <a:buNone/>
              <a:defRPr sz="1200"/>
            </a:lvl6pPr>
            <a:lvl7pPr marL="2218681" indent="0">
              <a:buNone/>
              <a:defRPr sz="1200"/>
            </a:lvl7pPr>
            <a:lvl8pPr marL="2588462" indent="0">
              <a:buNone/>
              <a:defRPr sz="1200"/>
            </a:lvl8pPr>
            <a:lvl9pPr marL="2958242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A459-43F4-B949-8588-D5B5188921C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823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DDCE-3152-B342-B5CA-43B85B64BEB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65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6"/>
            <a:ext cx="4041774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4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3A5FC-C1D9-AB44-A5BE-4C81490D42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1AE3-C861-014C-B151-5E79E1E9F9B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064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ADD30-5D87-4742-898C-0D9470FF417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05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4" cy="116205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FA60-FF8C-8F43-909A-4C75F355039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9782" indent="0">
              <a:buNone/>
              <a:defRPr sz="2200"/>
            </a:lvl2pPr>
            <a:lvl3pPr marL="739561" indent="0">
              <a:buNone/>
              <a:defRPr sz="1900"/>
            </a:lvl3pPr>
            <a:lvl4pPr marL="1109342" indent="0">
              <a:buNone/>
              <a:defRPr sz="1600"/>
            </a:lvl4pPr>
            <a:lvl5pPr marL="1479122" indent="0">
              <a:buNone/>
              <a:defRPr sz="1600"/>
            </a:lvl5pPr>
            <a:lvl6pPr marL="1848901" indent="0">
              <a:buNone/>
              <a:defRPr sz="1600"/>
            </a:lvl6pPr>
            <a:lvl7pPr marL="2218681" indent="0">
              <a:buNone/>
              <a:defRPr sz="1600"/>
            </a:lvl7pPr>
            <a:lvl8pPr marL="2588462" indent="0">
              <a:buNone/>
              <a:defRPr sz="1600"/>
            </a:lvl8pPr>
            <a:lvl9pPr marL="2958242" indent="0">
              <a:buNone/>
              <a:defRPr sz="16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1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DFD7-0247-8042-8353-A13379B791F7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69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274639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2"/>
            <a:ext cx="8229601" cy="45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30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AD8679A-EF89-4C43-8199-519C6F0F4B7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6978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6pPr>
      <a:lvl7pPr marL="739561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7pPr>
      <a:lvl8pPr marL="110934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8pPr>
      <a:lvl9pPr marL="147912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77336" indent="-27733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00893" indent="-2311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924451" indent="-18489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</a:defRPr>
      </a:lvl3pPr>
      <a:lvl4pPr marL="1294231" indent="-18489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64011" indent="-1848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03379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40357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277335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143133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978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956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93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12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90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68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8846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582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4925" y="6488113"/>
            <a:ext cx="698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2003</a:t>
            </a:r>
          </a:p>
        </p:txBody>
      </p:sp>
      <p:pic>
        <p:nvPicPr>
          <p:cNvPr id="15362" name="Imagen 1" descr="territorio_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uadroTexto 2"/>
          <p:cNvSpPr txBox="1">
            <a:spLocks noChangeArrowheads="1"/>
          </p:cNvSpPr>
          <p:nvPr/>
        </p:nvSpPr>
        <p:spPr bwMode="auto">
          <a:xfrm>
            <a:off x="5634038" y="4005263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800" b="1">
                <a:solidFill>
                  <a:schemeClr val="bg1"/>
                </a:solidFill>
              </a:rPr>
              <a:t>TALCA</a:t>
            </a:r>
          </a:p>
        </p:txBody>
      </p:sp>
    </p:spTree>
    <p:extLst>
      <p:ext uri="{BB962C8B-B14F-4D97-AF65-F5344CB8AC3E}">
        <p14:creationId xmlns:p14="http://schemas.microsoft.com/office/powerpoint/2010/main" val="23212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pano 5 deforest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6358" y="612895"/>
            <a:ext cx="15604403" cy="56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" y="1412878"/>
            <a:ext cx="149356" cy="35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9965" y="1098854"/>
            <a:ext cx="7590070" cy="3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r>
              <a:rPr lang="es-ES_tradnl" dirty="0">
                <a:cs typeface="+mn-cs"/>
              </a:rPr>
              <a:t>Un territorio </a:t>
            </a:r>
            <a:r>
              <a:rPr lang="es-ES_tradnl" sz="1900" b="1" dirty="0">
                <a:cs typeface="+mn-cs"/>
              </a:rPr>
              <a:t>devastado</a:t>
            </a:r>
            <a:r>
              <a:rPr lang="es-ES_tradnl" dirty="0">
                <a:cs typeface="+mn-cs"/>
              </a:rPr>
              <a:t> por la </a:t>
            </a:r>
            <a:r>
              <a:rPr lang="es-ES_tradnl" dirty="0" smtClean="0">
                <a:cs typeface="+mn-cs"/>
              </a:rPr>
              <a:t>deforestación y las erupciones volcánicas</a:t>
            </a:r>
            <a:endParaRPr lang="es-ES_tradnl" dirty="0">
              <a:cs typeface="+mn-cs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691680" y="6014262"/>
            <a:ext cx="5076825" cy="36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3956" tIns="36978" rIns="73956" bIns="36978">
            <a:spAutoFit/>
          </a:bodyPr>
          <a:lstStyle/>
          <a:p>
            <a:pPr>
              <a:defRPr/>
            </a:pPr>
            <a:r>
              <a:rPr lang="es-ES_tradnl" sz="1200" dirty="0">
                <a:cs typeface="+mn-cs"/>
              </a:rPr>
              <a:t>Deja  de ser</a:t>
            </a:r>
            <a:r>
              <a:rPr lang="es-ES_tradnl" dirty="0">
                <a:cs typeface="+mn-cs"/>
              </a:rPr>
              <a:t> </a:t>
            </a:r>
            <a:r>
              <a:rPr lang="es-ES_tradnl" sz="1900" b="1" dirty="0">
                <a:cs typeface="+mn-cs"/>
              </a:rPr>
              <a:t>sustentable</a:t>
            </a:r>
            <a:r>
              <a:rPr lang="es-ES_tradnl" dirty="0">
                <a:cs typeface="+mn-cs"/>
              </a:rPr>
              <a:t> </a:t>
            </a:r>
            <a:r>
              <a:rPr lang="es-ES_tradnl" sz="1200" dirty="0">
                <a:cs typeface="+mn-cs"/>
              </a:rPr>
              <a:t>para quienes lo habitan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08postal_volcan-1600x12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156" y="-1249085"/>
            <a:ext cx="9275156" cy="8107087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5496" y="3068960"/>
            <a:ext cx="5076825" cy="25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3956" tIns="36978" rIns="73956" bIns="36978">
            <a:spAutoFit/>
          </a:bodyPr>
          <a:lstStyle/>
          <a:p>
            <a:pPr>
              <a:defRPr/>
            </a:pPr>
            <a:r>
              <a:rPr lang="es-ES_tradnl" sz="1200" dirty="0" smtClean="0">
                <a:cs typeface="+mn-cs"/>
              </a:rPr>
              <a:t>Cuando el </a:t>
            </a:r>
            <a:r>
              <a:rPr lang="es-ES_tradnl" sz="1200" b="1" dirty="0" smtClean="0">
                <a:cs typeface="+mn-cs"/>
              </a:rPr>
              <a:t>defecto</a:t>
            </a:r>
            <a:r>
              <a:rPr lang="es-ES_tradnl" sz="1200" dirty="0" smtClean="0">
                <a:cs typeface="+mn-cs"/>
              </a:rPr>
              <a:t> se transforma en </a:t>
            </a:r>
            <a:r>
              <a:rPr lang="es-ES_tradnl" sz="1200" b="1" dirty="0" smtClean="0">
                <a:cs typeface="+mn-cs"/>
              </a:rPr>
              <a:t>virtud</a:t>
            </a:r>
            <a:endParaRPr lang="es-ES_tradnl" sz="1200" b="1" dirty="0"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8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mirado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2392" y="0"/>
            <a:ext cx="15720492" cy="68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" y="-7934"/>
            <a:ext cx="149356" cy="95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3956" tIns="36978" rIns="73956" bIns="36978">
            <a:spAutoFit/>
          </a:bodyPr>
          <a:lstStyle/>
          <a:p>
            <a:pPr>
              <a:defRPr/>
            </a:pPr>
            <a:endParaRPr lang="es-ES_tradnl" sz="1900" b="1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s-ES_tradnl" sz="1900" b="1">
                <a:cs typeface="+mn-cs"/>
              </a:rPr>
              <a:t>                                             </a:t>
            </a:r>
          </a:p>
          <a:p>
            <a:pPr>
              <a:defRPr/>
            </a:pPr>
            <a:endParaRPr lang="es-ES_tradnl" sz="1900" b="1"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8" descr="CIMG0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251520"/>
            <a:ext cx="9289032" cy="1219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CIMG038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CIMG048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0825" y="5589589"/>
            <a:ext cx="7561264" cy="87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3956" tIns="36978" rIns="73956" bIns="36978">
            <a:spAutoFit/>
          </a:bodyPr>
          <a:lstStyle/>
          <a:p>
            <a:pPr>
              <a:defRPr/>
            </a:pPr>
            <a:r>
              <a:rPr lang="es-ES_tradnl" sz="2600" b="1" dirty="0">
                <a:solidFill>
                  <a:schemeClr val="bg1"/>
                </a:solidFill>
                <a:cs typeface="+mn-cs"/>
              </a:rPr>
              <a:t>Un leñador, </a:t>
            </a:r>
            <a:r>
              <a:rPr lang="es-ES_tradnl" sz="2600" b="1" dirty="0" smtClean="0">
                <a:solidFill>
                  <a:schemeClr val="bg1"/>
                </a:solidFill>
                <a:cs typeface="+mn-cs"/>
              </a:rPr>
              <a:t>un </a:t>
            </a:r>
            <a:r>
              <a:rPr lang="es-ES_tradnl" sz="2600" b="1" dirty="0">
                <a:solidFill>
                  <a:schemeClr val="bg1"/>
                </a:solidFill>
                <a:cs typeface="+mn-cs"/>
              </a:rPr>
              <a:t>carpintero</a:t>
            </a:r>
          </a:p>
          <a:p>
            <a:pPr>
              <a:defRPr/>
            </a:pPr>
            <a:r>
              <a:rPr lang="es-ES_tradnl" sz="2600" b="1" dirty="0" smtClean="0">
                <a:solidFill>
                  <a:schemeClr val="bg1"/>
                </a:solidFill>
                <a:cs typeface="+mn-cs"/>
              </a:rPr>
              <a:t>                   y </a:t>
            </a:r>
            <a:r>
              <a:rPr lang="es-ES_tradnl" sz="2600" b="1" dirty="0">
                <a:solidFill>
                  <a:schemeClr val="bg1"/>
                </a:solidFill>
                <a:cs typeface="+mn-cs"/>
              </a:rPr>
              <a:t>un mueblista…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IMG_524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5" y="2420942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F1000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5" y="5013325"/>
            <a:ext cx="399573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8" descr="F100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02381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IMG_524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0183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5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CIMG120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agen 1" descr="Quincho gorro capucha proceso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9190" y="1441525"/>
            <a:ext cx="11337633" cy="544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908720"/>
            <a:ext cx="4499992" cy="50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3956" tIns="36978" rIns="73956" bIns="36978">
            <a:spAutoFit/>
          </a:bodyPr>
          <a:lstStyle/>
          <a:p>
            <a:pPr>
              <a:defRPr/>
            </a:pPr>
            <a:r>
              <a:rPr lang="es-ES_tradnl" sz="1400" b="1" dirty="0" smtClean="0">
                <a:solidFill>
                  <a:srgbClr val="606060"/>
                </a:solidFill>
                <a:cs typeface="+mn-cs"/>
              </a:rPr>
              <a:t>2009 </a:t>
            </a:r>
          </a:p>
          <a:p>
            <a:pPr>
              <a:defRPr/>
            </a:pPr>
            <a:r>
              <a:rPr lang="es-ES_tradnl" sz="1400" dirty="0" smtClean="0">
                <a:solidFill>
                  <a:srgbClr val="606060"/>
                </a:solidFill>
                <a:cs typeface="+mn-cs"/>
              </a:rPr>
              <a:t>El leñador de </a:t>
            </a:r>
            <a:r>
              <a:rPr lang="es-ES_tradnl" sz="1400" dirty="0" err="1" smtClean="0">
                <a:solidFill>
                  <a:srgbClr val="606060"/>
                </a:solidFill>
                <a:cs typeface="+mn-cs"/>
              </a:rPr>
              <a:t>Pinohuacho</a:t>
            </a:r>
            <a:r>
              <a:rPr lang="es-ES_tradnl" sz="1400" dirty="0" smtClean="0">
                <a:solidFill>
                  <a:srgbClr val="606060"/>
                </a:solidFill>
                <a:cs typeface="+mn-cs"/>
              </a:rPr>
              <a:t> consulta con sus arquitectos</a:t>
            </a:r>
            <a:endParaRPr lang="es-ES_tradnl" sz="1400" dirty="0">
              <a:solidFill>
                <a:srgbClr val="60606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4" descr="territorio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CuadroTexto 5"/>
          <p:cNvSpPr txBox="1">
            <a:spLocks noChangeArrowheads="1"/>
          </p:cNvSpPr>
          <p:nvPr/>
        </p:nvSpPr>
        <p:spPr bwMode="auto">
          <a:xfrm>
            <a:off x="323850" y="1897063"/>
            <a:ext cx="1903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400" b="1">
                <a:solidFill>
                  <a:schemeClr val="bg1"/>
                </a:solidFill>
              </a:rPr>
              <a:t>Dunas de Junquillar</a:t>
            </a:r>
          </a:p>
        </p:txBody>
      </p:sp>
      <p:sp>
        <p:nvSpPr>
          <p:cNvPr id="16387" name="CuadroTexto 6"/>
          <p:cNvSpPr txBox="1">
            <a:spLocks noChangeArrowheads="1"/>
          </p:cNvSpPr>
          <p:nvPr/>
        </p:nvSpPr>
        <p:spPr bwMode="auto">
          <a:xfrm>
            <a:off x="3563938" y="5399088"/>
            <a:ext cx="850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100" b="1">
                <a:solidFill>
                  <a:schemeClr val="bg1"/>
                </a:solidFill>
              </a:rPr>
              <a:t>Río Maule</a:t>
            </a:r>
          </a:p>
        </p:txBody>
      </p:sp>
    </p:spTree>
    <p:extLst>
      <p:ext uri="{BB962C8B-B14F-4D97-AF65-F5344CB8AC3E}">
        <p14:creationId xmlns:p14="http://schemas.microsoft.com/office/powerpoint/2010/main" val="15655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agen 1" descr="Quincho gorro capucha proceso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72079" cy="687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n 2" descr="Quincho gorro capucha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3389" y="2757"/>
            <a:ext cx="11376029" cy="685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bienal B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091" y="980728"/>
            <a:ext cx="3733365" cy="56677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9982" y="98048"/>
            <a:ext cx="458602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2015</a:t>
            </a:r>
          </a:p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10 años </a:t>
            </a:r>
            <a:r>
              <a:rPr lang="es-ES" sz="1400" dirty="0" err="1" smtClean="0">
                <a:solidFill>
                  <a:schemeClr val="bg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despues</a:t>
            </a:r>
            <a:endParaRPr lang="es-ES" sz="1400" dirty="0" smtClean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Arial"/>
            </a:endParaRPr>
          </a:p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bg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E</a:t>
            </a:r>
            <a:r>
              <a:rPr lang="es-ES" sz="1400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l leñador, el carpintero y el mueblista llegan a Venecia</a:t>
            </a:r>
            <a:endParaRPr lang="es-ES" sz="1400" dirty="0">
              <a:solidFill>
                <a:schemeClr val="bg2">
                  <a:lumMod val="75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6" name="Imagen 5" descr="unnamed.jpg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85" y="980728"/>
            <a:ext cx="414951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 descr="Captura de pantalla 2016-07-06 a las 10.19.19 a.m.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7504" y="908720"/>
            <a:ext cx="18417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rPr>
              <a:t>Pedro </a:t>
            </a:r>
            <a:r>
              <a:rPr lang="es-ES" sz="1400" b="1" dirty="0" err="1" smtClean="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rPr>
              <a:t>Vasquez</a:t>
            </a:r>
            <a:endParaRPr lang="es-ES" sz="1400" b="1" dirty="0" smtClean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endParaRPr>
          </a:p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rPr>
              <a:t>Leñador </a:t>
            </a:r>
            <a:r>
              <a:rPr lang="es-ES" sz="1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ea typeface="+mn-ea"/>
                <a:cs typeface="Arial"/>
              </a:rPr>
              <a:t>Pinohuacho</a:t>
            </a:r>
            <a:endParaRPr lang="es-ES" sz="14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6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98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160" y="1951872"/>
            <a:ext cx="4570725" cy="34334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6838" y="1491353"/>
            <a:ext cx="851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2016 – El leñador, el carpintero y el mueblista</a:t>
            </a:r>
            <a:r>
              <a:rPr lang="es-ES" dirty="0">
                <a:solidFill>
                  <a:srgbClr val="7F7F7F"/>
                </a:solidFill>
                <a:latin typeface="Arial"/>
                <a:cs typeface="Arial"/>
              </a:rPr>
              <a:t> d</a:t>
            </a:r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esarman el mirador en </a:t>
            </a:r>
            <a:r>
              <a:rPr lang="es-ES" dirty="0" err="1" smtClean="0">
                <a:solidFill>
                  <a:srgbClr val="7F7F7F"/>
                </a:solidFill>
                <a:latin typeface="Arial"/>
                <a:cs typeface="Arial"/>
              </a:rPr>
              <a:t>Pinohucho</a:t>
            </a:r>
            <a:endParaRPr lang="es-ES" dirty="0" smtClean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" name="Imagen 1" descr="FullSizeRend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29" y="1951871"/>
            <a:ext cx="3430439" cy="34334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8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ullSizeRender (1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382" y="1305166"/>
            <a:ext cx="4334618" cy="4334618"/>
          </a:xfrm>
          <a:prstGeom prst="rect">
            <a:avLst/>
          </a:prstGeom>
        </p:spPr>
      </p:pic>
      <p:pic>
        <p:nvPicPr>
          <p:cNvPr id="3" name="Imagen 2" descr="FullSizeRender (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5166"/>
            <a:ext cx="4338795" cy="433879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1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971436"/>
            <a:ext cx="246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45 días hasta Venecia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" name="Imagen 1" descr="FullSizeRender (3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307" y="1352198"/>
            <a:ext cx="2830071" cy="4482833"/>
          </a:xfrm>
          <a:prstGeom prst="rect">
            <a:avLst/>
          </a:prstGeom>
        </p:spPr>
      </p:pic>
      <p:pic>
        <p:nvPicPr>
          <p:cNvPr id="3" name="Imagen 2" descr="IMG_00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2143" y="1352198"/>
            <a:ext cx="2525540" cy="4482833"/>
          </a:xfrm>
          <a:prstGeom prst="rect">
            <a:avLst/>
          </a:prstGeom>
        </p:spPr>
      </p:pic>
      <p:pic>
        <p:nvPicPr>
          <p:cNvPr id="5" name="Imagen 4" descr="IMG_03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881" y="1352198"/>
            <a:ext cx="3590755" cy="44828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9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575250"/>
            <a:ext cx="7319281" cy="485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7 de Mayo 2016 – Armado de mirador frente a los canales de Venecia</a:t>
            </a:r>
          </a:p>
          <a:p>
            <a:r>
              <a:rPr lang="es-ES" dirty="0">
                <a:solidFill>
                  <a:srgbClr val="7F7F7F"/>
                </a:solidFill>
                <a:latin typeface="Arial"/>
                <a:cs typeface="Arial"/>
              </a:rPr>
              <a:t>	</a:t>
            </a:r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			 </a:t>
            </a:r>
            <a:r>
              <a:rPr lang="es-ES" sz="1400" dirty="0" err="1" smtClean="0">
                <a:solidFill>
                  <a:srgbClr val="7F7F7F"/>
                </a:solidFill>
                <a:latin typeface="Arial"/>
                <a:cs typeface="Arial"/>
              </a:rPr>
              <a:t>Arsenale</a:t>
            </a:r>
            <a:r>
              <a:rPr lang="es-ES" sz="1400" dirty="0" smtClean="0">
                <a:solidFill>
                  <a:srgbClr val="7F7F7F"/>
                </a:solidFill>
                <a:latin typeface="Arial"/>
                <a:cs typeface="Arial"/>
              </a:rPr>
              <a:t>, XV Bienal de Venecia.</a:t>
            </a:r>
            <a:endParaRPr lang="es-ES" sz="14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2" name="Imagen 1" descr="FullSizeRender (5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7589"/>
            <a:ext cx="2210551" cy="2210551"/>
          </a:xfrm>
          <a:prstGeom prst="rect">
            <a:avLst/>
          </a:prstGeom>
        </p:spPr>
      </p:pic>
      <p:pic>
        <p:nvPicPr>
          <p:cNvPr id="3" name="Imagen 2" descr="FullSizeRender (4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105" y="2257589"/>
            <a:ext cx="2210551" cy="2210551"/>
          </a:xfrm>
          <a:prstGeom prst="rect">
            <a:avLst/>
          </a:prstGeom>
        </p:spPr>
      </p:pic>
      <p:pic>
        <p:nvPicPr>
          <p:cNvPr id="5" name="Imagen 4" descr="FullSizeRender (6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523" y="2260524"/>
            <a:ext cx="4597476" cy="459747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7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ullSizeRender (4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0"/>
            <a:ext cx="6852739" cy="68527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30280" y="6167045"/>
            <a:ext cx="5457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>
                    <a:lumMod val="95000"/>
                  </a:schemeClr>
                </a:solidFill>
              </a:rPr>
              <a:t>“Ustedes tienen estos edificios de mas de mil años, </a:t>
            </a:r>
          </a:p>
          <a:p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bg1">
                    <a:lumMod val="95000"/>
                  </a:schemeClr>
                </a:solidFill>
              </a:rPr>
              <a:t> yo tengo un volcán de millones de años”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ullSizeRender (7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603" y="2304616"/>
            <a:ext cx="2768563" cy="2768563"/>
          </a:xfrm>
          <a:prstGeom prst="rect">
            <a:avLst/>
          </a:prstGeom>
        </p:spPr>
      </p:pic>
      <p:pic>
        <p:nvPicPr>
          <p:cNvPr id="3" name="Imagen 2" descr="IMG_046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272" y="2304616"/>
            <a:ext cx="3691418" cy="2768562"/>
          </a:xfrm>
          <a:prstGeom prst="rect">
            <a:avLst/>
          </a:prstGeom>
        </p:spPr>
      </p:pic>
      <p:pic>
        <p:nvPicPr>
          <p:cNvPr id="5" name="Imagen 4" descr="IMG_047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38" y="2304616"/>
            <a:ext cx="2768562" cy="27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n 3" descr="foto aerea camino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713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CuadroTexto 7"/>
          <p:cNvSpPr txBox="1">
            <a:spLocks noChangeArrowheads="1"/>
          </p:cNvSpPr>
          <p:nvPr/>
        </p:nvSpPr>
        <p:spPr bwMode="auto">
          <a:xfrm>
            <a:off x="1725613" y="5759450"/>
            <a:ext cx="1909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100"/>
              <a:t>Cuchi , Dunas de Junquillar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25613" y="5911850"/>
            <a:ext cx="260508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Asentamiento sobre un territorio </a:t>
            </a:r>
            <a:r>
              <a:rPr lang="es-ES" sz="11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dunar</a:t>
            </a:r>
            <a:endParaRPr lang="es-ES" sz="1100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ullSizeRender (8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64065"/>
            <a:ext cx="4521497" cy="4503411"/>
          </a:xfrm>
          <a:prstGeom prst="rect">
            <a:avLst/>
          </a:prstGeom>
        </p:spPr>
      </p:pic>
      <p:pic>
        <p:nvPicPr>
          <p:cNvPr id="6" name="Imagen 5" descr="FullSizeRender (9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589" y="1164065"/>
            <a:ext cx="4503411" cy="45034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" y="794733"/>
            <a:ext cx="434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Nueva postal de </a:t>
            </a:r>
            <a:r>
              <a:rPr lang="es-ES" dirty="0" err="1" smtClean="0">
                <a:solidFill>
                  <a:srgbClr val="7F7F7F"/>
                </a:solidFill>
                <a:latin typeface="Arial"/>
                <a:cs typeface="Arial"/>
              </a:rPr>
              <a:t>Pinohuacho</a:t>
            </a:r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 en Venecia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71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iguel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9703" y="1599118"/>
            <a:ext cx="5954383" cy="3380353"/>
          </a:xfrm>
          <a:prstGeom prst="rect">
            <a:avLst/>
          </a:prstGeom>
        </p:spPr>
      </p:pic>
      <p:pic>
        <p:nvPicPr>
          <p:cNvPr id="3" name="Imagen 2" descr="danil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390" y="1599118"/>
            <a:ext cx="5954383" cy="338035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68493" y="4979471"/>
            <a:ext cx="4855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Miguel Vásquez y Danilo Vásquez</a:t>
            </a:r>
          </a:p>
          <a:p>
            <a:pPr algn="dist"/>
            <a:r>
              <a:rPr lang="es-ES" dirty="0" smtClean="0">
                <a:solidFill>
                  <a:srgbClr val="7F7F7F"/>
                </a:solidFill>
                <a:latin typeface="Arial"/>
                <a:cs typeface="Arial"/>
              </a:rPr>
              <a:t>                Turismo Rural </a:t>
            </a:r>
            <a:r>
              <a:rPr lang="es-ES" dirty="0" err="1" smtClean="0">
                <a:solidFill>
                  <a:srgbClr val="7F7F7F"/>
                </a:solidFill>
                <a:latin typeface="Arial"/>
                <a:cs typeface="Arial"/>
              </a:rPr>
              <a:t>Pinohuacho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2">
                  <a:lumMod val="7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1052736"/>
            <a:ext cx="8028384" cy="50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3956" tIns="36978" rIns="73956" bIns="36978">
            <a:spAutoFit/>
          </a:bodyPr>
          <a:lstStyle/>
          <a:p>
            <a:pPr>
              <a:defRPr/>
            </a:pPr>
            <a:r>
              <a:rPr lang="es-ES_tradnl" sz="1400" b="1" dirty="0" smtClean="0">
                <a:solidFill>
                  <a:srgbClr val="606060"/>
                </a:solidFill>
                <a:cs typeface="+mn-cs"/>
              </a:rPr>
              <a:t>2016</a:t>
            </a:r>
          </a:p>
          <a:p>
            <a:pPr>
              <a:defRPr/>
            </a:pPr>
            <a:r>
              <a:rPr lang="es-ES_tradnl" sz="1400" dirty="0" smtClean="0">
                <a:solidFill>
                  <a:srgbClr val="606060"/>
                </a:solidFill>
                <a:cs typeface="+mn-cs"/>
              </a:rPr>
              <a:t>El alcalde de Villarrica llama a Pedro y le ofrece ayuda para seguir desarrollando su proyecto</a:t>
            </a:r>
            <a:endParaRPr lang="es-ES_tradnl" sz="1400" dirty="0">
              <a:solidFill>
                <a:srgbClr val="60606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4" y="0"/>
            <a:ext cx="7279311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25097" y="5036983"/>
            <a:ext cx="7319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solidFill>
                  <a:srgbClr val="7F7F7F"/>
                </a:solidFill>
                <a:latin typeface="Roboto" panose="02000000000000000000" pitchFamily="2" charset="0"/>
                <a:cs typeface="Arial"/>
              </a:rPr>
              <a:t>Andes Workshop</a:t>
            </a:r>
            <a:endParaRPr lang="es-ES" sz="7200" dirty="0">
              <a:solidFill>
                <a:srgbClr val="7F7F7F"/>
              </a:solidFill>
              <a:latin typeface="Roboto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6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43608"/>
            <a:ext cx="8190711" cy="119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0903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n 6" descr="PA0903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420938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Imagen 5" descr="PA0903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420938"/>
            <a:ext cx="31670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n 7" descr="PA0903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31321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-396875" y="4724400"/>
            <a:ext cx="9864725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9461" name="CuadroTexto 9"/>
          <p:cNvSpPr txBox="1">
            <a:spLocks noChangeArrowheads="1"/>
          </p:cNvSpPr>
          <p:nvPr/>
        </p:nvSpPr>
        <p:spPr bwMode="auto">
          <a:xfrm>
            <a:off x="5940425" y="2133600"/>
            <a:ext cx="1954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400"/>
              <a:t>El Oficio del Pescador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41275" y="4652963"/>
            <a:ext cx="36766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La 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expertis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del oficio sobre enmendar redes  </a:t>
            </a:r>
          </a:p>
        </p:txBody>
      </p:sp>
    </p:spTree>
    <p:extLst>
      <p:ext uri="{BB962C8B-B14F-4D97-AF65-F5344CB8AC3E}">
        <p14:creationId xmlns:p14="http://schemas.microsoft.com/office/powerpoint/2010/main" val="9515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1" descr="PA090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58043" y="873918"/>
            <a:ext cx="686435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CuadroTexto 11"/>
          <p:cNvSpPr txBox="1">
            <a:spLocks noChangeArrowheads="1"/>
          </p:cNvSpPr>
          <p:nvPr/>
        </p:nvSpPr>
        <p:spPr bwMode="auto">
          <a:xfrm>
            <a:off x="4089400" y="817563"/>
            <a:ext cx="516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400"/>
              <a:t>El Nudo y la Amarra como Herramienta y solución constructiva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076825" y="1484313"/>
            <a:ext cx="2578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Herencia del OFICIO</a:t>
            </a:r>
          </a:p>
        </p:txBody>
      </p:sp>
    </p:spTree>
    <p:extLst>
      <p:ext uri="{BB962C8B-B14F-4D97-AF65-F5344CB8AC3E}">
        <p14:creationId xmlns:p14="http://schemas.microsoft.com/office/powerpoint/2010/main" val="214923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uadroTexto 9"/>
          <p:cNvSpPr txBox="1">
            <a:spLocks noChangeArrowheads="1"/>
          </p:cNvSpPr>
          <p:nvPr/>
        </p:nvSpPr>
        <p:spPr bwMode="auto">
          <a:xfrm>
            <a:off x="5940425" y="2133600"/>
            <a:ext cx="1954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400"/>
              <a:t>El Oficio del Pescador</a:t>
            </a:r>
          </a:p>
        </p:txBody>
      </p:sp>
      <p:pic>
        <p:nvPicPr>
          <p:cNvPr id="21506" name="Imagen 1" descr="PA0903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6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2" descr="PA0903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4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4" descr="Pa090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68313" y="4541838"/>
            <a:ext cx="3584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L" sz="1800">
                <a:solidFill>
                  <a:srgbClr val="B3B3B3"/>
                </a:solidFill>
              </a:rPr>
              <a:t>Cuando el Oficio rima a la Acción</a:t>
            </a:r>
          </a:p>
        </p:txBody>
      </p:sp>
    </p:spTree>
    <p:extLst>
      <p:ext uri="{BB962C8B-B14F-4D97-AF65-F5344CB8AC3E}">
        <p14:creationId xmlns:p14="http://schemas.microsoft.com/office/powerpoint/2010/main" val="28102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261</Words>
  <Application>Microsoft Office PowerPoint</Application>
  <PresentationFormat>Presentación en pantalla (4:3)</PresentationFormat>
  <Paragraphs>76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MS PGothic</vt:lpstr>
      <vt:lpstr>MS PGothic</vt:lpstr>
      <vt:lpstr>Arial</vt:lpstr>
      <vt:lpstr>Calibri</vt:lpstr>
      <vt:lpstr>Roboto</vt:lpstr>
      <vt:lpstr>Roboto Light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The houze!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Bj</dc:creator>
  <cp:lastModifiedBy>Martín del Solar</cp:lastModifiedBy>
  <cp:revision>109</cp:revision>
  <dcterms:created xsi:type="dcterms:W3CDTF">2009-05-20T21:02:34Z</dcterms:created>
  <dcterms:modified xsi:type="dcterms:W3CDTF">2017-01-25T15:06:03Z</dcterms:modified>
</cp:coreProperties>
</file>